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95" r:id="rId2"/>
    <p:sldId id="450" r:id="rId3"/>
    <p:sldId id="446" r:id="rId4"/>
    <p:sldId id="447" r:id="rId5"/>
    <p:sldId id="448" r:id="rId6"/>
    <p:sldId id="406" r:id="rId7"/>
    <p:sldId id="460" r:id="rId8"/>
    <p:sldId id="461" r:id="rId9"/>
    <p:sldId id="432" r:id="rId10"/>
    <p:sldId id="356" r:id="rId11"/>
    <p:sldId id="466" r:id="rId12"/>
    <p:sldId id="465" r:id="rId13"/>
    <p:sldId id="467" r:id="rId14"/>
    <p:sldId id="468" r:id="rId15"/>
    <p:sldId id="472" r:id="rId16"/>
    <p:sldId id="473" r:id="rId17"/>
    <p:sldId id="474" r:id="rId18"/>
    <p:sldId id="475" r:id="rId19"/>
    <p:sldId id="476" r:id="rId20"/>
    <p:sldId id="477" r:id="rId21"/>
    <p:sldId id="478" r:id="rId22"/>
    <p:sldId id="439" r:id="rId23"/>
    <p:sldId id="397" r:id="rId24"/>
    <p:sldId id="335" r:id="rId25"/>
  </p:sldIdLst>
  <p:sldSz cx="9144000" cy="6858000" type="letter"/>
  <p:notesSz cx="6858000" cy="9144000"/>
  <p:kinsoku lang="ja-JP" invalStChars="、。，．・：；？！゛゜ヽヾゝゞ々ー’”）〕］｝〉》」』】°‰′″℃％ぁぃぅぇぉっゃゅょゎァィゥェォッャュョヮヵヶ!%),.:;?]}｡｣､･ｧｨｩｪｫｬｭｮｯｰﾞﾟ¢" invalEndChars="‘“（〔［｛〈《「『【￥＄$([\{｢£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Century Gothic" pitchFamily="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99FF99"/>
    <a:srgbClr val="B0E9E7"/>
    <a:srgbClr val="2647A7"/>
    <a:srgbClr val="116404"/>
    <a:srgbClr val="111865"/>
    <a:srgbClr val="6C5F9B"/>
    <a:srgbClr val="162B65"/>
    <a:srgbClr val="600A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 horzBarState="minimized" preferSingleView="1">
    <p:restoredLeft sz="64641" autoAdjust="0"/>
    <p:restoredTop sz="49409" autoAdjust="0"/>
  </p:normalViewPr>
  <p:slideViewPr>
    <p:cSldViewPr>
      <p:cViewPr varScale="1">
        <p:scale>
          <a:sx n="125" d="100"/>
          <a:sy n="125" d="100"/>
        </p:scale>
        <p:origin x="-1200" y="-112"/>
      </p:cViewPr>
      <p:guideLst>
        <p:guide orient="horz" pos="1392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2120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00F1BAB-3247-754F-87A5-5A162370677B}" type="datetime1">
              <a:rPr lang="en-US"/>
              <a:pPr/>
              <a:t>2/19/16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/>
              <a:t>Jim Rough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20DE7B-BE5D-FD4E-A468-C082F4B4F8E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000375" y="8697913"/>
            <a:ext cx="858838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prstTxWarp prst="textNoShape">
              <a:avLst/>
            </a:prstTxWarp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US" sz="1200" b="0"/>
              <a:t>Page </a:t>
            </a:r>
            <a:fld id="{780D1F2A-8DBF-7B4E-87C4-04B993F8A701}" type="slidenum">
              <a:rPr lang="en-US" sz="1200" b="0"/>
              <a:pPr algn="ctr" defTabSz="868363">
                <a:lnSpc>
                  <a:spcPct val="90000"/>
                </a:lnSpc>
              </a:pPr>
              <a:t>‹#›</a:t>
            </a:fld>
            <a:endParaRPr lang="en-US" sz="1200" b="0"/>
          </a:p>
        </p:txBody>
      </p:sp>
      <p:sp>
        <p:nvSpPr>
          <p:cNvPr id="205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entury Gothic" pitchFamily="1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entury Gothic" pitchFamily="1" charset="0"/>
        <a:ea typeface="ヒラギノ角ゴ Pro W3" pitchFamily="-108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entury Gothic" pitchFamily="1" charset="0"/>
        <a:ea typeface="ヒラギノ角ゴ Pro W3" pitchFamily="-108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entury Gothic" pitchFamily="1" charset="0"/>
        <a:ea typeface="ヒラギノ角ゴ Pro W3" pitchFamily="-108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Century Gothic" pitchFamily="1" charset="0"/>
        <a:ea typeface="ヒラギノ角ゴ Pro W3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We need to become a real community instead of a bedroom community:</a:t>
            </a:r>
          </a:p>
          <a:p>
            <a:r>
              <a:rPr lang="en-US"/>
              <a:t>	1) Create a center of town</a:t>
            </a:r>
          </a:p>
          <a:p>
            <a:r>
              <a:rPr lang="en-US"/>
              <a:t>		traffic flows, awnings, parking </a:t>
            </a:r>
          </a:p>
          <a:p>
            <a:endParaRPr lang="en-US"/>
          </a:p>
          <a:p>
            <a:r>
              <a:rPr lang="en-US"/>
              <a:t>	2) Move the train station outside of town and move the parking for it too</a:t>
            </a:r>
          </a:p>
          <a:p>
            <a:endParaRPr lang="en-US"/>
          </a:p>
          <a:p>
            <a:r>
              <a:rPr lang="en-US"/>
              <a:t>	3) Create a reason for youth to stay in the town … turn x building into a community secener.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988" y="133350"/>
            <a:ext cx="1795462" cy="5962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33350"/>
            <a:ext cx="5233988" cy="5962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9650" y="13335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350" y="6350"/>
            <a:ext cx="9055100" cy="6769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entury Gothic" pitchFamily="1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charset="2"/>
        <a:buChar char="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–"/>
        <a:defRPr sz="2200" b="1">
          <a:solidFill>
            <a:schemeClr val="tx1"/>
          </a:solidFill>
          <a:latin typeface="+mn-lt"/>
          <a:ea typeface="ヒラギノ角ゴ Pro W3" pitchFamily="-108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»"/>
        <a:defRPr b="1">
          <a:solidFill>
            <a:schemeClr val="tx1"/>
          </a:solidFill>
          <a:latin typeface="+mn-lt"/>
          <a:ea typeface="ヒラギノ角ゴ Pro W3" pitchFamily="-108" charset="-128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•"/>
        <a:defRPr sz="1400" b="1">
          <a:solidFill>
            <a:schemeClr val="tx1"/>
          </a:solidFill>
          <a:latin typeface="+mn-lt"/>
          <a:ea typeface="ヒラギノ角ゴ Pro W3" pitchFamily="-108" charset="-128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–"/>
        <a:defRPr sz="1400" b="1">
          <a:solidFill>
            <a:schemeClr val="tx1"/>
          </a:solidFill>
          <a:latin typeface="+mn-lt"/>
          <a:ea typeface="ヒラギノ角ゴ Pro W3" pitchFamily="-108" charset="-128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–"/>
        <a:defRPr sz="1400" b="1">
          <a:solidFill>
            <a:schemeClr val="tx1"/>
          </a:solidFill>
          <a:latin typeface="+mn-lt"/>
          <a:ea typeface="ヒラギノ角ゴ Pro W3" pitchFamily="-108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–"/>
        <a:defRPr sz="1400" b="1">
          <a:solidFill>
            <a:schemeClr val="tx1"/>
          </a:solidFill>
          <a:latin typeface="+mn-lt"/>
          <a:ea typeface="ヒラギノ角ゴ Pro W3" pitchFamily="-108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–"/>
        <a:defRPr sz="1400" b="1">
          <a:solidFill>
            <a:schemeClr val="tx1"/>
          </a:solidFill>
          <a:latin typeface="+mn-lt"/>
          <a:ea typeface="ヒラギノ角ゴ Pro W3" pitchFamily="-108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100000"/>
        <a:buChar char="–"/>
        <a:defRPr sz="1400" b="1">
          <a:solidFill>
            <a:schemeClr val="tx1"/>
          </a:solidFill>
          <a:latin typeface="+mn-lt"/>
          <a:ea typeface="ヒラギノ角ゴ Pro W3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400" dirty="0" smtClean="0">
                <a:solidFill>
                  <a:srgbClr val="600A17"/>
                </a:solidFill>
              </a:rPr>
              <a:t>The Wisdom Council creates a “We the People”</a:t>
            </a:r>
            <a:r>
              <a:rPr lang="en-US" sz="2400" dirty="0" smtClean="0">
                <a:solidFill>
                  <a:srgbClr val="600A17"/>
                </a:solidFill>
              </a:rPr>
              <a:t/>
            </a:r>
            <a:br>
              <a:rPr lang="en-US" sz="2400" dirty="0" smtClean="0">
                <a:solidFill>
                  <a:srgbClr val="600A17"/>
                </a:solidFill>
              </a:rPr>
            </a:br>
            <a:endParaRPr lang="en-US" sz="4400" dirty="0">
              <a:solidFill>
                <a:srgbClr val="2647A7"/>
              </a:solidFill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4038600"/>
            <a:ext cx="54102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162B65"/>
                </a:solidFill>
              </a:rPr>
              <a:t> </a:t>
            </a:r>
            <a:endParaRPr lang="en-US" dirty="0" smtClean="0">
              <a:solidFill>
                <a:srgbClr val="162B65"/>
              </a:solidFill>
            </a:endParaRPr>
          </a:p>
          <a:p>
            <a:pPr>
              <a:lnSpc>
                <a:spcPct val="75000"/>
              </a:lnSpc>
            </a:pPr>
            <a:r>
              <a:rPr lang="en-US" dirty="0" smtClean="0">
                <a:solidFill>
                  <a:srgbClr val="162B65"/>
                </a:solidFill>
              </a:rPr>
              <a:t>Jim Rough</a:t>
            </a:r>
          </a:p>
          <a:p>
            <a:pPr>
              <a:lnSpc>
                <a:spcPct val="75000"/>
              </a:lnSpc>
            </a:pPr>
            <a:r>
              <a:rPr lang="en-US" dirty="0" smtClean="0">
                <a:solidFill>
                  <a:srgbClr val="162B65"/>
                </a:solidFill>
              </a:rPr>
              <a:t>Sept 2010 </a:t>
            </a:r>
          </a:p>
          <a:p>
            <a:pPr>
              <a:lnSpc>
                <a:spcPct val="75000"/>
              </a:lnSpc>
            </a:pPr>
            <a:r>
              <a:rPr lang="en-US" dirty="0" err="1" smtClean="0">
                <a:solidFill>
                  <a:srgbClr val="162B65"/>
                </a:solidFill>
              </a:rPr>
              <a:t>www.WiseDemocracy.org</a:t>
            </a:r>
            <a:endParaRPr lang="en-US" dirty="0">
              <a:solidFill>
                <a:srgbClr val="162B65"/>
              </a:solidFill>
            </a:endParaRPr>
          </a:p>
        </p:txBody>
      </p:sp>
      <p:pic>
        <p:nvPicPr>
          <p:cNvPr id="55303" name="Picture 7" descr="leverage.gif                                                   00028128Michaels Stuff                 B6C407CE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194050"/>
            <a:ext cx="2147888" cy="2292350"/>
          </a:xfrm>
          <a:prstGeom prst="rect">
            <a:avLst/>
          </a:prstGeom>
          <a:noFill/>
        </p:spPr>
      </p:pic>
    </p:spTree>
  </p:cSld>
  <p:clrMapOvr>
    <a:masterClrMapping/>
  </p:clrMapOvr>
  <p:transition advTm="12073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The “Wisdom Council” is proving it can approximate this ideal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4114800"/>
          </a:xfrm>
        </p:spPr>
        <p:txBody>
          <a:bodyPr/>
          <a:lstStyle/>
          <a:p>
            <a:pPr>
              <a:lnSpc>
                <a:spcPct val="80000"/>
              </a:lnSpc>
              <a:buFont typeface="Times" pitchFamily="-108" charset="0"/>
              <a:buNone/>
            </a:pPr>
            <a:r>
              <a:rPr lang="en-US" sz="2000"/>
              <a:t>1) Creates a symbol of “We the People”</a:t>
            </a:r>
            <a:endParaRPr lang="en-US" sz="1800"/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Random sample of 12</a:t>
            </a:r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They choose the issue</a:t>
            </a:r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They reach unanimous conclusions</a:t>
            </a:r>
            <a:endParaRPr lang="en-US" sz="2000"/>
          </a:p>
          <a:p>
            <a:pPr>
              <a:lnSpc>
                <a:spcPct val="80000"/>
              </a:lnSpc>
              <a:buFont typeface="Times" pitchFamily="-108" charset="0"/>
              <a:buNone/>
            </a:pPr>
            <a:r>
              <a:rPr lang="en-US" sz="2000"/>
              <a:t>2) Involves everyone over time</a:t>
            </a:r>
            <a:endParaRPr lang="en-US" sz="1800"/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Periodic community gatherings</a:t>
            </a:r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The symbol of “we” presents “our” story</a:t>
            </a:r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The people engage in dialogue and deliberation</a:t>
            </a:r>
          </a:p>
          <a:p>
            <a:pPr lvl="1">
              <a:lnSpc>
                <a:spcPct val="80000"/>
              </a:lnSpc>
              <a:buFont typeface="Times" pitchFamily="-108" charset="0"/>
              <a:buChar char="•"/>
            </a:pPr>
            <a:r>
              <a:rPr lang="en-US" sz="1800"/>
              <a:t>All can see</a:t>
            </a:r>
          </a:p>
          <a:p>
            <a:pPr>
              <a:lnSpc>
                <a:spcPct val="80000"/>
              </a:lnSpc>
              <a:buFont typeface="Times" pitchFamily="-108" charset="0"/>
              <a:buNone/>
            </a:pPr>
            <a:r>
              <a:rPr lang="en-US" sz="2000"/>
              <a:t>3) Is ongoing</a:t>
            </a:r>
            <a:endParaRPr lang="en-US" sz="1800"/>
          </a:p>
          <a:p>
            <a:pPr>
              <a:lnSpc>
                <a:spcPct val="80000"/>
              </a:lnSpc>
              <a:buFont typeface="Times" pitchFamily="-108" charset="0"/>
              <a:buChar char="•"/>
            </a:pPr>
            <a:endParaRPr lang="en-US" sz="1800"/>
          </a:p>
          <a:p>
            <a:pPr>
              <a:lnSpc>
                <a:spcPct val="80000"/>
              </a:lnSpc>
              <a:buFont typeface="Times" pitchFamily="-108" charset="0"/>
              <a:buNone/>
            </a:pPr>
            <a:r>
              <a:rPr lang="en-US" sz="2000">
                <a:solidFill>
                  <a:srgbClr val="600A17"/>
                </a:solidFill>
              </a:rPr>
              <a:t>		The Secret ingredient that makes it all work is 	the quality of thinking … Choice-creating!</a:t>
            </a:r>
            <a:endParaRPr lang="en-US" sz="1800">
              <a:solidFill>
                <a:srgbClr val="600A17"/>
              </a:solidFill>
            </a:endParaRPr>
          </a:p>
        </p:txBody>
      </p:sp>
      <p:pic>
        <p:nvPicPr>
          <p:cNvPr id="204805" name="Picture 5" descr="&#10;see-stars.gif                                                  0001C7D2Michaels Stuff                 B6C407CE:"/>
          <p:cNvPicPr>
            <a:picLocks noChangeAspect="1" noChangeArrowheads="1"/>
          </p:cNvPicPr>
          <p:nvPr/>
        </p:nvPicPr>
        <p:blipFill>
          <a:blip r:embed="rId2"/>
          <a:srcRect l="25845" b="53882"/>
          <a:stretch>
            <a:fillRect/>
          </a:stretch>
        </p:blipFill>
        <p:spPr bwMode="auto">
          <a:xfrm>
            <a:off x="1090613" y="5257800"/>
            <a:ext cx="585787" cy="498475"/>
          </a:xfrm>
          <a:prstGeom prst="rect">
            <a:avLst/>
          </a:prstGeom>
          <a:noFill/>
        </p:spPr>
      </p:pic>
      <p:pic>
        <p:nvPicPr>
          <p:cNvPr id="204814" name="Picture 14" descr="&#10;see-stars.gif                                                  0001C7D2Michaels Stuff                 B6C407CE:"/>
          <p:cNvPicPr>
            <a:picLocks noChangeAspect="1" noChangeArrowheads="1"/>
          </p:cNvPicPr>
          <p:nvPr/>
        </p:nvPicPr>
        <p:blipFill>
          <a:blip r:embed="rId2"/>
          <a:srcRect l="25845" b="53882"/>
          <a:stretch>
            <a:fillRect/>
          </a:stretch>
        </p:blipFill>
        <p:spPr bwMode="auto">
          <a:xfrm>
            <a:off x="4976813" y="2057400"/>
            <a:ext cx="585787" cy="498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Demonstration of </a:t>
            </a:r>
            <a:br>
              <a:rPr lang="en-US"/>
            </a:br>
            <a:r>
              <a:rPr lang="en-US"/>
              <a:t>Dynamic Facilitation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/>
              <a:t>Start with a key issue … Impossible-to-solve is ok</a:t>
            </a:r>
          </a:p>
          <a:p>
            <a:r>
              <a:rPr lang="en-US"/>
              <a:t>Use lists of … Solutions, Data, Concerns, Problem-Statements</a:t>
            </a:r>
          </a:p>
          <a:p>
            <a:r>
              <a:rPr lang="en-US"/>
              <a:t>Purge! … Help people speak their truth</a:t>
            </a:r>
          </a:p>
          <a:p>
            <a:r>
              <a:rPr lang="en-US"/>
              <a:t>Protect! … From all forms of judgment </a:t>
            </a:r>
          </a:p>
          <a:p>
            <a:r>
              <a:rPr lang="en-US"/>
              <a:t>Reflect! … People see what they are really saying</a:t>
            </a:r>
          </a:p>
          <a:p>
            <a:r>
              <a:rPr lang="en-US"/>
              <a:t>Follow energy … Solutions usually come first</a:t>
            </a:r>
          </a:p>
          <a:p>
            <a:r>
              <a:rPr lang="en-US"/>
              <a:t>Help bring closure</a:t>
            </a:r>
          </a:p>
        </p:txBody>
      </p:sp>
      <p:pic>
        <p:nvPicPr>
          <p:cNvPr id="389124" name="Picture 4" descr="&#10;flipchart.gif                                                  00028128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495800"/>
            <a:ext cx="669925" cy="1476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620000" cy="1143000"/>
          </a:xfrm>
        </p:spPr>
        <p:txBody>
          <a:bodyPr/>
          <a:lstStyle/>
          <a:p>
            <a:r>
              <a:rPr lang="en-US"/>
              <a:t>Review the Demonstration</a:t>
            </a:r>
            <a:br>
              <a:rPr lang="en-US"/>
            </a:br>
            <a:endParaRPr lang="en-US"/>
          </a:p>
        </p:txBody>
      </p:sp>
      <p:sp>
        <p:nvSpPr>
          <p:cNvPr id="388099" name="Text Box 3"/>
          <p:cNvSpPr txBox="1">
            <a:spLocks noChangeArrowheads="1"/>
          </p:cNvSpPr>
          <p:nvPr/>
        </p:nvSpPr>
        <p:spPr bwMode="auto">
          <a:xfrm>
            <a:off x="800100" y="1447800"/>
            <a:ext cx="754380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40000"/>
              </a:lnSpc>
              <a:spcBef>
                <a:spcPct val="50000"/>
              </a:spcBef>
            </a:pPr>
            <a:r>
              <a:rPr lang="en-US" sz="2000">
                <a:latin typeface="Times" pitchFamily="-108" charset="0"/>
              </a:rPr>
              <a:t>Context …</a:t>
            </a:r>
            <a:endParaRPr lang="en-US" sz="2000" b="0">
              <a:latin typeface="Times" pitchFamily="-108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</a:pPr>
            <a:r>
              <a:rPr lang="en-US" sz="2000" b="0">
                <a:latin typeface="Times" pitchFamily="-108" charset="0"/>
              </a:rPr>
              <a:t>1. 	How big is the issue? … Impossible? Emotional? Conflicted?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</a:pPr>
            <a:r>
              <a:rPr lang="en-US" sz="2000" b="0">
                <a:latin typeface="Times" pitchFamily="-108" charset="0"/>
              </a:rPr>
              <a:t>2. 	How much time was available? … short? long?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 startAt="3"/>
            </a:pPr>
            <a:r>
              <a:rPr lang="en-US" sz="2000" b="0">
                <a:latin typeface="Times" pitchFamily="-108" charset="0"/>
              </a:rPr>
              <a:t>How many people? … small? large?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 startAt="3"/>
            </a:pPr>
            <a:r>
              <a:rPr lang="en-US" sz="2000" b="0">
                <a:latin typeface="Times" pitchFamily="-108" charset="0"/>
              </a:rPr>
              <a:t>How diverse a group? … Left/Right? Cultures?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</a:pPr>
            <a:r>
              <a:rPr lang="en-US" sz="2000">
                <a:latin typeface="Times" pitchFamily="-108" charset="0"/>
              </a:rPr>
              <a:t>Process …</a:t>
            </a:r>
            <a:endParaRPr lang="en-US" sz="2000" b="0">
              <a:latin typeface="Times" pitchFamily="-108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lain"/>
            </a:pPr>
            <a:r>
              <a:rPr lang="en-US" sz="2000" b="0">
                <a:latin typeface="Times" pitchFamily="-108" charset="0"/>
              </a:rPr>
              <a:t>Was “everyone” involved?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lain"/>
            </a:pPr>
            <a:r>
              <a:rPr lang="en-US" sz="2000" b="0">
                <a:latin typeface="Times" pitchFamily="-108" charset="0"/>
              </a:rPr>
              <a:t>Were people authentic and passionate?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lain"/>
            </a:pPr>
            <a:r>
              <a:rPr lang="en-US" sz="2000" b="0">
                <a:latin typeface="Times" pitchFamily="-108" charset="0"/>
              </a:rPr>
              <a:t>Did people listen with respect?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None/>
            </a:pPr>
            <a:r>
              <a:rPr lang="en-US" sz="2000" b="0">
                <a:latin typeface="Times" pitchFamily="-108" charset="0"/>
              </a:rPr>
              <a:t>4. 	Did people grow in their perspectives?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None/>
            </a:pPr>
            <a:r>
              <a:rPr lang="en-US" sz="2000" b="0">
                <a:latin typeface="Times" pitchFamily="-108" charset="0"/>
              </a:rPr>
              <a:t>5. 	Did divergent opinions hinder? … or help?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None/>
            </a:pPr>
            <a:r>
              <a:rPr lang="en-US" sz="2000" b="0">
                <a:latin typeface="Times" pitchFamily="-108" charset="0"/>
              </a:rPr>
              <a:t>6. 	Was “Choice-creating” evident?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None/>
            </a:pPr>
            <a:r>
              <a:rPr lang="en-US" sz="2000">
                <a:latin typeface="Times" pitchFamily="-108" charset="0"/>
              </a:rPr>
              <a:t>Results …</a:t>
            </a:r>
            <a:endParaRPr lang="en-US" sz="2000" b="0">
              <a:latin typeface="Times" pitchFamily="-108" charset="0"/>
            </a:endParaRP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/>
            </a:pPr>
            <a:r>
              <a:rPr lang="en-US" sz="2000" b="0">
                <a:latin typeface="Times" pitchFamily="-108" charset="0"/>
              </a:rPr>
              <a:t>Did points of consensus develop?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/>
            </a:pPr>
            <a:r>
              <a:rPr lang="en-US" sz="2000" b="0">
                <a:latin typeface="Times" pitchFamily="-108" charset="0"/>
              </a:rPr>
              <a:t>Did people develop more wisdom and clarity?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/>
            </a:pPr>
            <a:r>
              <a:rPr lang="en-US" sz="2000" b="0">
                <a:latin typeface="Times" pitchFamily="-108" charset="0"/>
              </a:rPr>
              <a:t>Did trust develop … a sense of “we”?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/>
            </a:pPr>
            <a:r>
              <a:rPr lang="en-US" sz="2000" b="0">
                <a:latin typeface="Times" pitchFamily="-108" charset="0"/>
              </a:rPr>
              <a:t>Were there shifts? .. breakthroughs?</a:t>
            </a:r>
          </a:p>
          <a:p>
            <a:pPr marL="457200" indent="-457200">
              <a:lnSpc>
                <a:spcPct val="40000"/>
              </a:lnSpc>
              <a:spcBef>
                <a:spcPct val="50000"/>
              </a:spcBef>
              <a:buFont typeface="Times" pitchFamily="-108" charset="0"/>
              <a:buAutoNum type="arabicPeriod"/>
            </a:pPr>
            <a:r>
              <a:rPr lang="en-US" sz="2000" b="0">
                <a:latin typeface="Times" pitchFamily="-108" charset="0"/>
              </a:rPr>
              <a:t>Were there any action items?		</a:t>
            </a:r>
          </a:p>
        </p:txBody>
      </p:sp>
      <p:pic>
        <p:nvPicPr>
          <p:cNvPr id="388100" name="Picture 4" descr="&#10;pers11.gif                                                     0001CD93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7315200" y="4298950"/>
            <a:ext cx="550863" cy="1263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543800" cy="1143000"/>
          </a:xfrm>
        </p:spPr>
        <p:txBody>
          <a:bodyPr/>
          <a:lstStyle/>
          <a:p>
            <a:r>
              <a:rPr lang="en-US"/>
              <a:t>Normal meeting processes MUTE Choice-creating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124200"/>
            <a:ext cx="7848600" cy="3124200"/>
          </a:xfrm>
        </p:spPr>
        <p:txBody>
          <a:bodyPr/>
          <a:lstStyle/>
          <a:p>
            <a:r>
              <a:rPr lang="en-US" dirty="0"/>
              <a:t>Limiting the scope of issues ... vs. Unlimited </a:t>
            </a:r>
          </a:p>
          <a:p>
            <a:r>
              <a:rPr lang="en-US" dirty="0"/>
              <a:t>Logic and judgment … vs. Creativity </a:t>
            </a:r>
          </a:p>
          <a:p>
            <a:r>
              <a:rPr lang="en-US" dirty="0"/>
              <a:t>Emotional detachment  … vs. Passion</a:t>
            </a:r>
          </a:p>
          <a:p>
            <a:r>
              <a:rPr lang="en-US" dirty="0"/>
              <a:t>Predictable progress … vs. Shifts/Breakthroughs</a:t>
            </a:r>
          </a:p>
          <a:p>
            <a:r>
              <a:rPr lang="en-US" dirty="0"/>
              <a:t>Strict agenda … vs. Energy-focus</a:t>
            </a:r>
          </a:p>
          <a:p>
            <a:r>
              <a:rPr lang="en-US" dirty="0"/>
              <a:t>Managed change … vs. Transformation</a:t>
            </a:r>
          </a:p>
          <a:p>
            <a:r>
              <a:rPr lang="en-US" dirty="0"/>
              <a:t>Incremental results … vs. </a:t>
            </a:r>
            <a:r>
              <a:rPr lang="en-US" dirty="0" smtClean="0"/>
              <a:t>Emergent</a:t>
            </a:r>
            <a:endParaRPr lang="en-US" dirty="0"/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4267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  <a:latin typeface="Arial" pitchFamily="-108" charset="0"/>
              </a:rPr>
              <a:t>They aim instead for …</a:t>
            </a:r>
          </a:p>
        </p:txBody>
      </p:sp>
      <p:pic>
        <p:nvPicPr>
          <p:cNvPr id="390149" name="Picture 5" descr="&#10;pers12.gif                                                     0001CD93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752600"/>
            <a:ext cx="696913" cy="1009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0E9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Dynamic Facilitation opens new doors of possibility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514600"/>
            <a:ext cx="7162800" cy="4114800"/>
          </a:xfrm>
        </p:spPr>
        <p:txBody>
          <a:bodyPr/>
          <a:lstStyle/>
          <a:p>
            <a:r>
              <a:rPr lang="en-US" sz="2800"/>
              <a:t>Solving impossible problems</a:t>
            </a:r>
          </a:p>
          <a:p>
            <a:r>
              <a:rPr lang="en-US" sz="2800"/>
              <a:t>Conflict resolution</a:t>
            </a:r>
          </a:p>
          <a:p>
            <a:r>
              <a:rPr lang="en-US" sz="2800"/>
              <a:t>Organizational transformation</a:t>
            </a:r>
          </a:p>
          <a:p>
            <a:r>
              <a:rPr lang="en-US" sz="2800"/>
              <a:t>We the People and “Wise Democracy” 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391172" name="Picture 4" descr="Swoosh                                                         0005CF53Jim's Powerbook!               ABA781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7925" y="5321300"/>
            <a:ext cx="1312863" cy="782638"/>
          </a:xfrm>
          <a:prstGeom prst="rect">
            <a:avLst/>
          </a:prstGeom>
          <a:noFill/>
        </p:spPr>
      </p:pic>
      <p:sp>
        <p:nvSpPr>
          <p:cNvPr id="391173" name="Oval 5"/>
          <p:cNvSpPr>
            <a:spLocks noChangeArrowheads="1"/>
          </p:cNvSpPr>
          <p:nvPr/>
        </p:nvSpPr>
        <p:spPr bwMode="auto">
          <a:xfrm>
            <a:off x="5095875" y="4953000"/>
            <a:ext cx="919163" cy="919163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2667000" y="4953000"/>
            <a:ext cx="920750" cy="919163"/>
          </a:xfrm>
          <a:prstGeom prst="rect">
            <a:avLst/>
          </a:prstGeom>
          <a:solidFill>
            <a:srgbClr val="F4D1E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WC: Pleasantville, NY 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Specific strategy for the town</a:t>
            </a:r>
            <a:endParaRPr lang="en-US"/>
          </a:p>
        </p:txBody>
      </p:sp>
      <p:pic>
        <p:nvPicPr>
          <p:cNvPr id="407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133600"/>
            <a:ext cx="5372100" cy="4025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WC: Rogue Valley OR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Changing the town charter</a:t>
            </a:r>
            <a:endParaRPr lang="en-US"/>
          </a:p>
        </p:txBody>
      </p:sp>
      <p:pic>
        <p:nvPicPr>
          <p:cNvPr id="409603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WC: Victoria BC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People taking action</a:t>
            </a:r>
            <a:endParaRPr lang="en-US"/>
          </a:p>
        </p:txBody>
      </p:sp>
      <p:pic>
        <p:nvPicPr>
          <p:cNvPr id="410627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8613" y="1981200"/>
            <a:ext cx="5945187" cy="4114800"/>
          </a:xfrm>
          <a:ln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WC: Wolfurt Austria 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National environmental prize</a:t>
            </a:r>
            <a:endParaRPr lang="en-US"/>
          </a:p>
        </p:txBody>
      </p:sp>
      <p:pic>
        <p:nvPicPr>
          <p:cNvPr id="411651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WC: Elementary School Building a culture of trust</a:t>
            </a:r>
            <a:endParaRPr lang="en-US"/>
          </a:p>
        </p:txBody>
      </p:sp>
      <p:pic>
        <p:nvPicPr>
          <p:cNvPr id="412675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7162800" cy="1446213"/>
          </a:xfrm>
        </p:spPr>
        <p:txBody>
          <a:bodyPr/>
          <a:lstStyle/>
          <a:p>
            <a:r>
              <a:rPr lang="en-US">
                <a:solidFill>
                  <a:srgbClr val="1447CC"/>
                </a:solidFill>
                <a:latin typeface="Gill Sans" pitchFamily="-108" charset="0"/>
              </a:rPr>
              <a:t>Society is facing </a:t>
            </a:r>
            <a:br>
              <a:rPr lang="en-US">
                <a:solidFill>
                  <a:srgbClr val="1447CC"/>
                </a:solidFill>
                <a:latin typeface="Gill Sans" pitchFamily="-108" charset="0"/>
              </a:rPr>
            </a:br>
            <a:r>
              <a:rPr lang="en-US">
                <a:solidFill>
                  <a:srgbClr val="1447CC"/>
                </a:solidFill>
                <a:latin typeface="Gill Sans" pitchFamily="-108" charset="0"/>
              </a:rPr>
              <a:t>BIG problems</a:t>
            </a:r>
            <a:endParaRPr lang="en-US"/>
          </a:p>
        </p:txBody>
      </p:sp>
      <p:sp>
        <p:nvSpPr>
          <p:cNvPr id="368643" name="Text Box 3"/>
          <p:cNvSpPr txBox="1">
            <a:spLocks noChangeArrowheads="1"/>
          </p:cNvSpPr>
          <p:nvPr/>
        </p:nvSpPr>
        <p:spPr bwMode="auto">
          <a:xfrm>
            <a:off x="1447800" y="2133600"/>
            <a:ext cx="6932613" cy="3216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pitchFamily="-108" charset="0"/>
              <a:buChar char="•"/>
            </a:pPr>
            <a:r>
              <a:rPr lang="en-US" sz="2400"/>
              <a:t> </a:t>
            </a:r>
            <a:r>
              <a:rPr lang="en-US" sz="2400">
                <a:latin typeface="Gill Sans Light" pitchFamily="-108" charset="0"/>
              </a:rPr>
              <a:t>Money crisis  … pressure on middle class</a:t>
            </a:r>
            <a:r>
              <a:rPr lang="en-US" sz="2400"/>
              <a:t> </a:t>
            </a:r>
          </a:p>
          <a:p>
            <a:pPr>
              <a:spcBef>
                <a:spcPct val="50000"/>
              </a:spcBef>
              <a:buFont typeface="Times" pitchFamily="-108" charset="0"/>
              <a:buChar char="•"/>
            </a:pPr>
            <a:r>
              <a:rPr lang="en-US" sz="2400"/>
              <a:t> </a:t>
            </a:r>
            <a:r>
              <a:rPr lang="en-US" sz="2400">
                <a:latin typeface="Gill Sans Light" pitchFamily="-108" charset="0"/>
              </a:rPr>
              <a:t>Global warming</a:t>
            </a:r>
          </a:p>
          <a:p>
            <a:pPr>
              <a:spcBef>
                <a:spcPct val="50000"/>
              </a:spcBef>
              <a:buFont typeface="Times" pitchFamily="-108" charset="0"/>
              <a:buChar char="•"/>
            </a:pPr>
            <a:r>
              <a:rPr lang="en-US" sz="2400">
                <a:latin typeface="Gill Sans Light" pitchFamily="-108" charset="0"/>
              </a:rPr>
              <a:t> Increasing threat of terrorism</a:t>
            </a:r>
          </a:p>
          <a:p>
            <a:pPr>
              <a:spcBef>
                <a:spcPct val="50000"/>
              </a:spcBef>
              <a:buFont typeface="Times" pitchFamily="-108" charset="0"/>
              <a:buChar char="•"/>
            </a:pPr>
            <a:r>
              <a:rPr lang="en-US" sz="2400">
                <a:latin typeface="Gill Sans Light" pitchFamily="-108" charset="0"/>
              </a:rPr>
              <a:t> Declining natural resources … oil, fish, etc.</a:t>
            </a:r>
          </a:p>
          <a:p>
            <a:pPr>
              <a:spcBef>
                <a:spcPct val="50000"/>
              </a:spcBef>
              <a:buFont typeface="Times" pitchFamily="-108" charset="0"/>
              <a:buChar char="•"/>
            </a:pPr>
            <a:r>
              <a:rPr lang="en-US" sz="2400">
                <a:latin typeface="Gill Sans Light" pitchFamily="-108" charset="0"/>
              </a:rPr>
              <a:t> Jobs going overseas</a:t>
            </a:r>
          </a:p>
          <a:p>
            <a:pPr>
              <a:spcBef>
                <a:spcPct val="50000"/>
              </a:spcBef>
              <a:buFont typeface="Times" pitchFamily="-108" charset="0"/>
              <a:buChar char="•"/>
            </a:pPr>
            <a:r>
              <a:rPr lang="en-US" sz="2400">
                <a:latin typeface="Gill Sans Light" pitchFamily="-108" charset="0"/>
              </a:rPr>
              <a:t> Money dominates politics, etc.</a:t>
            </a:r>
          </a:p>
        </p:txBody>
      </p:sp>
      <p:pic>
        <p:nvPicPr>
          <p:cNvPr id="368644" name="Picture 4" descr="blow.gif                                                       00028128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191000"/>
            <a:ext cx="1524000" cy="1341438"/>
          </a:xfrm>
          <a:prstGeom prst="rect">
            <a:avLst/>
          </a:prstGeom>
          <a:noFill/>
        </p:spPr>
      </p:pic>
    </p:spTree>
  </p:cSld>
  <p:clrMapOvr>
    <a:masterClrMapping/>
  </p:clrMapOvr>
  <p:transition advTm="13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WC: Dept. of Agriculture 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Create a culture of safety</a:t>
            </a:r>
            <a:endParaRPr lang="en-US"/>
          </a:p>
        </p:txBody>
      </p:sp>
      <p:pic>
        <p:nvPicPr>
          <p:cNvPr id="413699" name="Picture 3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981200"/>
            <a:ext cx="5486400" cy="4114800"/>
          </a:xfrm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858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WC” in a conference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“The Great Turning”</a:t>
            </a:r>
            <a:endParaRPr lang="en-US"/>
          </a:p>
        </p:txBody>
      </p:sp>
      <p:pic>
        <p:nvPicPr>
          <p:cNvPr id="4147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286000"/>
            <a:ext cx="5029200" cy="3771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 typeface="Times" pitchFamily="-108" charset="0"/>
              <a:buNone/>
            </a:pPr>
            <a:r>
              <a:rPr lang="en-US">
                <a:solidFill>
                  <a:srgbClr val="600A17"/>
                </a:solidFill>
              </a:rPr>
              <a:t>Frequently Asked Questions …</a:t>
            </a:r>
            <a:endParaRPr lang="en-US"/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about the apathetic people?</a:t>
            </a:r>
          </a:p>
          <a:p>
            <a:r>
              <a:rPr lang="en-US"/>
              <a:t>What about dumb or uninformed people?</a:t>
            </a:r>
          </a:p>
          <a:p>
            <a:r>
              <a:rPr lang="en-US"/>
              <a:t>What about the powerful folk in charge, who will resist this change?</a:t>
            </a:r>
          </a:p>
          <a:p>
            <a:r>
              <a:rPr lang="en-US"/>
              <a:t>Won’t people lose their individuality if all reach unanimous answers? </a:t>
            </a:r>
          </a:p>
          <a:p>
            <a:r>
              <a:rPr lang="en-US"/>
              <a:t>How do you reach unanimity with millions of people?</a:t>
            </a:r>
          </a:p>
          <a:p>
            <a:endParaRPr lang="en-US"/>
          </a:p>
        </p:txBody>
      </p:sp>
      <p:pic>
        <p:nvPicPr>
          <p:cNvPr id="334853" name="Picture 5" descr="&#10;bolt-a.gif                                                     0001C7D2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1828800"/>
            <a:ext cx="822325" cy="484188"/>
          </a:xfrm>
          <a:prstGeom prst="rect">
            <a:avLst/>
          </a:prstGeom>
          <a:noFill/>
        </p:spPr>
      </p:pic>
      <p:pic>
        <p:nvPicPr>
          <p:cNvPr id="334854" name="Picture 6" descr="&#10;bolt-b.gif                                                     0001C7D2Michaels Stuff                 B6C407CE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108846">
            <a:off x="914400" y="5562600"/>
            <a:ext cx="666750" cy="209550"/>
          </a:xfrm>
          <a:prstGeom prst="rect">
            <a:avLst/>
          </a:prstGeom>
          <a:noFill/>
        </p:spPr>
      </p:pic>
      <p:pic>
        <p:nvPicPr>
          <p:cNvPr id="334855" name="Picture 7" descr="&#10;bolt-c.gif                                                     0001C7D2Michaels Stuff                 B6C407CE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621893">
            <a:off x="7086600" y="5638800"/>
            <a:ext cx="887413" cy="173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Sum</a:t>
            </a:r>
            <a:endParaRPr 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209800"/>
            <a:ext cx="7315200" cy="3810000"/>
          </a:xfrm>
        </p:spPr>
        <p:txBody>
          <a:bodyPr/>
          <a:lstStyle/>
          <a:p>
            <a:pPr>
              <a:lnSpc>
                <a:spcPct val="80000"/>
              </a:lnSpc>
              <a:buFont typeface="Times" pitchFamily="-108" charset="0"/>
              <a:buChar char="•"/>
            </a:pPr>
            <a:r>
              <a:rPr lang="en-US" sz="2000" dirty="0"/>
              <a:t>Here is a suggested strategy for transforming our system to become sustainable, for solving the biggest issues we face in the short term, for releasing the best in people and achieving a society that works for all</a:t>
            </a:r>
          </a:p>
          <a:p>
            <a:pPr>
              <a:lnSpc>
                <a:spcPct val="80000"/>
              </a:lnSpc>
              <a:buFont typeface="Times" pitchFamily="-108" charset="0"/>
              <a:buChar char="•"/>
            </a:pPr>
            <a:r>
              <a:rPr lang="en-US" sz="2000" dirty="0"/>
              <a:t>It is accessible, inexpensive, low cost, low risk, systemic and non-threatening to government, deliberative democracy, and even special interests. </a:t>
            </a:r>
          </a:p>
          <a:p>
            <a:pPr>
              <a:lnSpc>
                <a:spcPct val="80000"/>
              </a:lnSpc>
              <a:buFont typeface="Times" pitchFamily="-108" charset="0"/>
              <a:buChar char="•"/>
            </a:pPr>
            <a:r>
              <a:rPr lang="en-US" sz="2000" dirty="0"/>
              <a:t>The problem … is that it is NEW. It’s “out of the box” so people’s first reaction is to say “it won’t work”</a:t>
            </a:r>
          </a:p>
          <a:p>
            <a:pPr>
              <a:lnSpc>
                <a:spcPct val="80000"/>
              </a:lnSpc>
              <a:buFont typeface="Times" pitchFamily="-108" charset="0"/>
              <a:buChar char="•"/>
            </a:pPr>
            <a:r>
              <a:rPr lang="en-US" sz="2000" dirty="0"/>
              <a:t>Experiments with the Wisdom Council say “it works!”</a:t>
            </a:r>
          </a:p>
          <a:p>
            <a:pPr>
              <a:lnSpc>
                <a:spcPct val="80000"/>
              </a:lnSpc>
              <a:buFont typeface="Times" pitchFamily="-108" charset="0"/>
              <a:buChar char="•"/>
            </a:pPr>
            <a:r>
              <a:rPr lang="en-US" sz="2000" dirty="0"/>
              <a:t>We need resources to make it happen at all levels</a:t>
            </a:r>
          </a:p>
          <a:p>
            <a:pPr>
              <a:lnSpc>
                <a:spcPct val="80000"/>
              </a:lnSpc>
              <a:buFont typeface="Times" pitchFamily="-108" charset="0"/>
              <a:buChar char="•"/>
            </a:pPr>
            <a:endParaRPr lang="en-US" sz="2000" dirty="0"/>
          </a:p>
        </p:txBody>
      </p:sp>
      <p:pic>
        <p:nvPicPr>
          <p:cNvPr id="259083" name="Picture 11" descr="opendoor.gif                                                   00028128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304800"/>
            <a:ext cx="1917700" cy="170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Learn more</a:t>
            </a:r>
            <a:endParaRPr 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81200"/>
            <a:ext cx="7696200" cy="4114800"/>
          </a:xfrm>
        </p:spPr>
        <p:txBody>
          <a:bodyPr/>
          <a:lstStyle/>
          <a:p>
            <a:pPr marL="457200" indent="-457200">
              <a:buFont typeface="Times" pitchFamily="-108" charset="0"/>
              <a:buAutoNum type="arabicParenR"/>
            </a:pPr>
            <a:r>
              <a:rPr lang="en-US" sz="2600">
                <a:solidFill>
                  <a:srgbClr val="162B65"/>
                </a:solidFill>
              </a:rPr>
              <a:t>www.SocietysBreakthrough.com</a:t>
            </a:r>
            <a:endParaRPr lang="en-US" sz="2600">
              <a:solidFill>
                <a:srgbClr val="13068C"/>
              </a:solidFill>
            </a:endParaRPr>
          </a:p>
          <a:p>
            <a:pPr marL="876300" lvl="1" indent="-419100">
              <a:buFont typeface="Times" pitchFamily="-108" charset="0"/>
              <a:buNone/>
            </a:pPr>
            <a:r>
              <a:rPr lang="en-US" sz="2400"/>
              <a:t>Book: “Society’s Breakthrough!”</a:t>
            </a:r>
          </a:p>
          <a:p>
            <a:pPr marL="457200" indent="-457200">
              <a:buFont typeface="Times" pitchFamily="-108" charset="0"/>
              <a:buAutoNum type="arabicParenR"/>
            </a:pPr>
            <a:r>
              <a:rPr lang="en-US" sz="2600">
                <a:solidFill>
                  <a:srgbClr val="162B65"/>
                </a:solidFill>
              </a:rPr>
              <a:t>www.WiseDemocracy.org</a:t>
            </a:r>
            <a:endParaRPr lang="en-US" sz="2600"/>
          </a:p>
          <a:p>
            <a:pPr marL="876300" lvl="1" indent="-419100">
              <a:buFont typeface="Times" pitchFamily="-108" charset="0"/>
              <a:buNone/>
            </a:pPr>
            <a:r>
              <a:rPr lang="en-US" sz="2400"/>
              <a:t>Center for Wise Democracy</a:t>
            </a:r>
          </a:p>
          <a:p>
            <a:pPr marL="457200" indent="-457200">
              <a:buFont typeface="Times" pitchFamily="-108" charset="0"/>
              <a:buAutoNum type="arabicParenR"/>
            </a:pPr>
            <a:r>
              <a:rPr lang="en-US" sz="2600">
                <a:solidFill>
                  <a:srgbClr val="162B65"/>
                </a:solidFill>
              </a:rPr>
              <a:t>www.DynamicFacilitation.com</a:t>
            </a:r>
            <a:endParaRPr lang="en-US"/>
          </a:p>
          <a:p>
            <a:pPr marL="457200" indent="-457200">
              <a:buFont typeface="Times" pitchFamily="-108" charset="0"/>
              <a:buNone/>
            </a:pPr>
            <a:r>
              <a:rPr lang="en-US"/>
              <a:t>	Dynamic Facilitation Seminars</a:t>
            </a:r>
          </a:p>
        </p:txBody>
      </p:sp>
      <p:pic>
        <p:nvPicPr>
          <p:cNvPr id="123914" name="Picture 10" descr="cover_md.jpg                                                   0014867BMacintosh HD                   C3621A8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362200"/>
            <a:ext cx="1911350" cy="2846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0600" y="2286000"/>
            <a:ext cx="7162800" cy="18288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/>
              <a:t>Wait a minute! … The answers are easy. The problem is  … there is no “We”.</a:t>
            </a:r>
          </a:p>
        </p:txBody>
      </p:sp>
      <p:pic>
        <p:nvPicPr>
          <p:cNvPr id="3635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4953000"/>
            <a:ext cx="550863" cy="1263650"/>
          </a:xfrm>
          <a:prstGeom prst="rect">
            <a:avLst/>
          </a:prstGeom>
          <a:noFill/>
        </p:spPr>
      </p:pic>
      <p:sp>
        <p:nvSpPr>
          <p:cNvPr id="363524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162800" cy="1143000"/>
          </a:xfrm>
          <a:noFill/>
          <a:ln/>
        </p:spPr>
        <p:txBody>
          <a:bodyPr/>
          <a:lstStyle/>
          <a:p>
            <a:pPr>
              <a:buFont typeface="Times" pitchFamily="-108" charset="0"/>
              <a:buNone/>
            </a:pPr>
            <a:r>
              <a:rPr lang="en-US" dirty="0">
                <a:solidFill>
                  <a:srgbClr val="6E0000"/>
                </a:solidFill>
              </a:rPr>
              <a:t>“To transform the problems of our society</a:t>
            </a:r>
            <a:r>
              <a:rPr lang="en-US" dirty="0" smtClean="0">
                <a:solidFill>
                  <a:srgbClr val="6E0000"/>
                </a:solidFill>
              </a:rPr>
              <a:t> “</a:t>
            </a:r>
            <a:r>
              <a:rPr lang="en-US" dirty="0" smtClean="0">
                <a:solidFill>
                  <a:srgbClr val="FF0000"/>
                </a:solidFill>
              </a:rPr>
              <a:t>we need </a:t>
            </a:r>
            <a:r>
              <a:rPr lang="en-US" dirty="0">
                <a:solidFill>
                  <a:srgbClr val="FF0000"/>
                </a:solidFill>
              </a:rPr>
              <a:t>to…</a:t>
            </a:r>
            <a:r>
              <a:rPr lang="en-US" dirty="0">
                <a:solidFill>
                  <a:srgbClr val="6E0000"/>
                </a:solidFill>
              </a:rPr>
              <a:t>”</a:t>
            </a:r>
            <a:endParaRPr lang="en-US" sz="4400" dirty="0"/>
          </a:p>
        </p:txBody>
      </p:sp>
      <p:sp>
        <p:nvSpPr>
          <p:cNvPr id="363525" name="Text Box 5"/>
          <p:cNvSpPr txBox="1">
            <a:spLocks noChangeArrowheads="1"/>
          </p:cNvSpPr>
          <p:nvPr/>
        </p:nvSpPr>
        <p:spPr bwMode="auto">
          <a:xfrm>
            <a:off x="685800" y="4419600"/>
            <a:ext cx="6705600" cy="120032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6E0000"/>
                </a:solidFill>
              </a:rPr>
              <a:t>How can “We” exist</a:t>
            </a:r>
            <a:r>
              <a:rPr lang="en-US" sz="3600" dirty="0" smtClean="0">
                <a:solidFill>
                  <a:srgbClr val="6E0000"/>
                </a:solidFill>
              </a:rPr>
              <a:t> so “We” can solve the problems?</a:t>
            </a:r>
            <a:endParaRPr lang="en-US" sz="3600" dirty="0">
              <a:solidFill>
                <a:srgbClr val="6E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315200" cy="1143000"/>
          </a:xfrm>
        </p:spPr>
        <p:txBody>
          <a:bodyPr/>
          <a:lstStyle/>
          <a:p>
            <a:pPr>
              <a:buFont typeface="Times" pitchFamily="-108" charset="0"/>
              <a:buNone/>
            </a:pPr>
            <a:r>
              <a:rPr lang="en-US">
                <a:solidFill>
                  <a:srgbClr val="6E0000"/>
                </a:solidFill>
              </a:rPr>
              <a:t> There are different “We’s.”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One is crucial!</a:t>
            </a:r>
            <a:endParaRPr lang="en-US" sz="440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4343400"/>
          </a:xfrm>
        </p:spPr>
        <p:txBody>
          <a:bodyPr/>
          <a:lstStyle/>
          <a:p>
            <a:pPr marL="457200" indent="-457200">
              <a:spcBef>
                <a:spcPct val="50000"/>
              </a:spcBef>
              <a:buSzTx/>
              <a:buFont typeface="Times" pitchFamily="-108" charset="0"/>
              <a:buNone/>
            </a:pPr>
            <a:endParaRPr lang="en-US" sz="2000"/>
          </a:p>
          <a:p>
            <a:pPr marL="457200" indent="-457200">
              <a:spcBef>
                <a:spcPct val="50000"/>
              </a:spcBef>
              <a:buSzTx/>
              <a:buFont typeface="Times" pitchFamily="-108" charset="0"/>
              <a:buAutoNum type="arabicParenR"/>
            </a:pPr>
            <a:r>
              <a:rPr lang="en-US" sz="2000"/>
              <a:t>We #1 = lots of us, as individuals </a:t>
            </a:r>
          </a:p>
          <a:p>
            <a:pPr marL="876300" lvl="1" indent="-419100">
              <a:spcBef>
                <a:spcPct val="50000"/>
              </a:spcBef>
              <a:buSzTx/>
              <a:buFont typeface="Times" pitchFamily="-108" charset="0"/>
              <a:buChar char="•"/>
            </a:pPr>
            <a:r>
              <a:rPr lang="en-US" sz="2000"/>
              <a:t>We need to … “wake up, face our problems, care about them and choose to act.”</a:t>
            </a: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  <a:buSzTx/>
              <a:buFont typeface="Times" pitchFamily="-108" charset="0"/>
              <a:buAutoNum type="arabicParenR" startAt="2"/>
            </a:pPr>
            <a:r>
              <a:rPr lang="en-US" sz="2000"/>
              <a:t>We #2 = lots of us, like a team</a:t>
            </a:r>
          </a:p>
          <a:p>
            <a:pPr marL="876300" lvl="1" indent="-419100">
              <a:spcBef>
                <a:spcPct val="50000"/>
              </a:spcBef>
              <a:buSzTx/>
              <a:buFont typeface="Times" pitchFamily="-108" charset="0"/>
              <a:buChar char="•"/>
            </a:pPr>
            <a:r>
              <a:rPr lang="en-US" sz="2000"/>
              <a:t>We need to … “build political will to change policies and modify our system.”</a:t>
            </a: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  <a:buSzTx/>
              <a:buFont typeface="Times" pitchFamily="-108" charset="0"/>
              <a:buAutoNum type="arabicParenR" startAt="2"/>
            </a:pPr>
            <a:r>
              <a:rPr lang="en-US" sz="2200">
                <a:solidFill>
                  <a:srgbClr val="0E0665"/>
                </a:solidFill>
              </a:rPr>
              <a:t>We #3 = We the People</a:t>
            </a:r>
            <a:endParaRPr lang="en-US" sz="2000">
              <a:solidFill>
                <a:srgbClr val="0E0665"/>
              </a:solidFill>
            </a:endParaRPr>
          </a:p>
          <a:p>
            <a:pPr marL="876300" lvl="1" indent="-419100">
              <a:spcBef>
                <a:spcPct val="50000"/>
              </a:spcBef>
              <a:buClr>
                <a:srgbClr val="0E0665"/>
              </a:buClr>
              <a:buSzTx/>
              <a:buFont typeface="Times" pitchFamily="-108" charset="0"/>
              <a:buChar char="•"/>
            </a:pPr>
            <a:r>
              <a:rPr lang="en-US" sz="2000">
                <a:solidFill>
                  <a:srgbClr val="0E0665"/>
                </a:solidFill>
              </a:rPr>
              <a:t>All of us co-create our system </a:t>
            </a:r>
          </a:p>
          <a:p>
            <a:pPr marL="876300" lvl="1" indent="-419100">
              <a:spcBef>
                <a:spcPct val="50000"/>
              </a:spcBef>
              <a:buClr>
                <a:srgbClr val="0E0665"/>
              </a:buClr>
              <a:buSzTx/>
              <a:buFont typeface="Times" pitchFamily="-108" charset="0"/>
              <a:buChar char="•"/>
            </a:pPr>
            <a:r>
              <a:rPr lang="en-US" sz="2000">
                <a:solidFill>
                  <a:srgbClr val="0E0665"/>
                </a:solidFill>
              </a:rPr>
              <a:t>As “We the People,” we are empowered to act</a:t>
            </a:r>
            <a:endParaRPr lang="en-US" sz="2000"/>
          </a:p>
        </p:txBody>
      </p:sp>
      <p:pic>
        <p:nvPicPr>
          <p:cNvPr id="364548" name="Picture 4" descr="&#10;see-stars.gif                                                  0001C7D2Michaels Stuff                 B6C407CE:"/>
          <p:cNvPicPr>
            <a:picLocks noChangeAspect="1" noChangeArrowheads="1"/>
          </p:cNvPicPr>
          <p:nvPr/>
        </p:nvPicPr>
        <p:blipFill>
          <a:blip r:embed="rId2"/>
          <a:srcRect l="25845" b="53882"/>
          <a:stretch>
            <a:fillRect/>
          </a:stretch>
        </p:blipFill>
        <p:spPr bwMode="auto">
          <a:xfrm>
            <a:off x="457200" y="4572000"/>
            <a:ext cx="585788" cy="498475"/>
          </a:xfrm>
          <a:prstGeom prst="rect">
            <a:avLst/>
          </a:prstGeom>
          <a:noFill/>
        </p:spPr>
      </p:pic>
    </p:spTree>
  </p:cSld>
  <p:clrMapOvr>
    <a:masterClrMapping/>
  </p:clrMapOvr>
  <p:transition advTm="20606"/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162800" cy="1143000"/>
          </a:xfrm>
        </p:spPr>
        <p:txBody>
          <a:bodyPr/>
          <a:lstStyle/>
          <a:p>
            <a:pPr>
              <a:buFont typeface="Times" pitchFamily="-108" charset="0"/>
              <a:buNone/>
            </a:pPr>
            <a:r>
              <a:rPr lang="en-US">
                <a:solidFill>
                  <a:srgbClr val="6E0000"/>
                </a:solidFill>
              </a:rPr>
              <a:t>“We the People” is</a:t>
            </a:r>
            <a:br>
              <a:rPr lang="en-US">
                <a:solidFill>
                  <a:srgbClr val="6E0000"/>
                </a:solidFill>
              </a:rPr>
            </a:br>
            <a:endParaRPr lang="en-US" sz="440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162800" cy="4038600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  <a:buSzTx/>
              <a:buFont typeface="Monotype Sorts" charset="2"/>
              <a:buNone/>
            </a:pPr>
            <a:endParaRPr lang="en-US" sz="2500"/>
          </a:p>
          <a:p>
            <a:pPr>
              <a:spcBef>
                <a:spcPct val="50000"/>
              </a:spcBef>
              <a:buSzTx/>
              <a:buFont typeface="Times" pitchFamily="-108" charset="0"/>
              <a:buNone/>
            </a:pPr>
            <a:r>
              <a:rPr lang="en-US" sz="2500"/>
              <a:t>All of us acting together as one …</a:t>
            </a:r>
          </a:p>
          <a:p>
            <a:pPr>
              <a:spcBef>
                <a:spcPct val="50000"/>
              </a:spcBef>
              <a:buSzTx/>
              <a:buFont typeface="Times" pitchFamily="-108" charset="0"/>
              <a:buChar char="•"/>
            </a:pPr>
            <a:r>
              <a:rPr lang="en-US" sz="2500"/>
              <a:t>Choosing the issues to address</a:t>
            </a:r>
          </a:p>
          <a:p>
            <a:pPr>
              <a:spcBef>
                <a:spcPct val="50000"/>
              </a:spcBef>
              <a:buSzTx/>
              <a:buFont typeface="Times" pitchFamily="-108" charset="0"/>
              <a:buChar char="•"/>
            </a:pPr>
            <a:r>
              <a:rPr lang="en-US" sz="2500"/>
              <a:t>Being creative and collaborative</a:t>
            </a:r>
          </a:p>
          <a:p>
            <a:pPr>
              <a:spcBef>
                <a:spcPct val="50000"/>
              </a:spcBef>
              <a:buSzTx/>
              <a:buFont typeface="Times" pitchFamily="-108" charset="0"/>
              <a:buChar char="•"/>
            </a:pPr>
            <a:r>
              <a:rPr lang="en-US" sz="2500"/>
              <a:t>Reaching unanimous conclusions that work for everyone</a:t>
            </a:r>
          </a:p>
        </p:txBody>
      </p:sp>
      <p:pic>
        <p:nvPicPr>
          <p:cNvPr id="365573" name="Picture 5" descr="&#10;parchment.gif                                                  0001CD93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5200" y="4038600"/>
            <a:ext cx="1462088" cy="2114550"/>
          </a:xfrm>
          <a:prstGeom prst="rect">
            <a:avLst/>
          </a:prstGeom>
          <a:noFill/>
        </p:spPr>
      </p:pic>
      <p:sp>
        <p:nvSpPr>
          <p:cNvPr id="365574" name="AutoShape 6"/>
          <p:cNvSpPr>
            <a:spLocks noChangeArrowheads="1"/>
          </p:cNvSpPr>
          <p:nvPr/>
        </p:nvSpPr>
        <p:spPr bwMode="auto">
          <a:xfrm>
            <a:off x="2133600" y="4724400"/>
            <a:ext cx="6858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2971800" y="4699000"/>
            <a:ext cx="4876800" cy="558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2647A7"/>
                </a:solidFill>
              </a:rPr>
              <a:t>New Answers</a:t>
            </a:r>
          </a:p>
        </p:txBody>
      </p:sp>
      <p:sp>
        <p:nvSpPr>
          <p:cNvPr id="365577" name="AutoShape 9"/>
          <p:cNvSpPr>
            <a:spLocks noChangeArrowheads="1"/>
          </p:cNvSpPr>
          <p:nvPr/>
        </p:nvSpPr>
        <p:spPr bwMode="auto">
          <a:xfrm>
            <a:off x="2133600" y="5410200"/>
            <a:ext cx="6858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FF"/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2971800" y="5384800"/>
            <a:ext cx="5181600" cy="558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rgbClr val="2647A7"/>
                </a:solidFill>
              </a:rPr>
              <a:t>Transformation</a:t>
            </a:r>
          </a:p>
        </p:txBody>
      </p:sp>
    </p:spTree>
  </p:cSld>
  <p:clrMapOvr>
    <a:masterClrMapping/>
  </p:clrMapOvr>
  <p:transition advTm="19968"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09600"/>
            <a:ext cx="7620000" cy="1143000"/>
          </a:xfrm>
        </p:spPr>
        <p:txBody>
          <a:bodyPr/>
          <a:lstStyle/>
          <a:p>
            <a:pPr>
              <a:buFont typeface="Times" pitchFamily="-108" charset="0"/>
              <a:buNone/>
            </a:pPr>
            <a:r>
              <a:rPr lang="en-US" dirty="0">
                <a:solidFill>
                  <a:srgbClr val="6E0000"/>
                </a:solidFill>
              </a:rPr>
              <a:t>“We the People” requires</a:t>
            </a:r>
            <a:r>
              <a:rPr lang="en-US" dirty="0" smtClean="0">
                <a:solidFill>
                  <a:srgbClr val="6E0000"/>
                </a:solidFill>
              </a:rPr>
              <a:t/>
            </a:r>
            <a:br>
              <a:rPr lang="en-US" dirty="0" smtClean="0">
                <a:solidFill>
                  <a:srgbClr val="6E0000"/>
                </a:solidFill>
              </a:rPr>
            </a:br>
            <a:r>
              <a:rPr lang="en-US" dirty="0" smtClean="0">
                <a:solidFill>
                  <a:srgbClr val="6E0000"/>
                </a:solidFill>
              </a:rPr>
              <a:t>the kind </a:t>
            </a:r>
            <a:r>
              <a:rPr lang="en-US" dirty="0">
                <a:solidFill>
                  <a:srgbClr val="6E0000"/>
                </a:solidFill>
              </a:rPr>
              <a:t>of </a:t>
            </a:r>
            <a:r>
              <a:rPr lang="en-US" dirty="0" smtClean="0">
                <a:solidFill>
                  <a:srgbClr val="6E0000"/>
                </a:solidFill>
              </a:rPr>
              <a:t>thinking ...</a:t>
            </a:r>
            <a:endParaRPr lang="en-US" dirty="0">
              <a:solidFill>
                <a:srgbClr val="6E0000"/>
              </a:solidFill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334000"/>
            <a:ext cx="7848600" cy="1219200"/>
          </a:xfrm>
        </p:spPr>
        <p:txBody>
          <a:bodyPr/>
          <a:lstStyle/>
          <a:p>
            <a:pPr>
              <a:spcBef>
                <a:spcPct val="50000"/>
              </a:spcBef>
              <a:buSzTx/>
              <a:buFont typeface="Monotype Sorts" charset="2"/>
              <a:buNone/>
            </a:pPr>
            <a:r>
              <a:rPr lang="en-US"/>
              <a:t>Where each person is authentic, addresses the BIG issues collaboratively and creatively, and seeks unanimous answers that work for all.</a:t>
            </a:r>
          </a:p>
        </p:txBody>
      </p:sp>
      <p:pic>
        <p:nvPicPr>
          <p:cNvPr id="274446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133600"/>
            <a:ext cx="4724400" cy="2765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20606"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696200" cy="1143000"/>
          </a:xfrm>
        </p:spPr>
        <p:txBody>
          <a:bodyPr/>
          <a:lstStyle/>
          <a:p>
            <a:r>
              <a:rPr lang="en-US"/>
              <a:t>Choice-creating is like dialogue &amp; deliberation … but different</a:t>
            </a:r>
          </a:p>
        </p:txBody>
      </p:sp>
      <p:sp>
        <p:nvSpPr>
          <p:cNvPr id="382979" name="AutoShape 1027"/>
          <p:cNvSpPr>
            <a:spLocks noChangeArrowheads="1"/>
          </p:cNvSpPr>
          <p:nvPr/>
        </p:nvSpPr>
        <p:spPr bwMode="auto">
          <a:xfrm>
            <a:off x="2209800" y="1981200"/>
            <a:ext cx="1828800" cy="381000"/>
          </a:xfrm>
          <a:prstGeom prst="roundRect">
            <a:avLst>
              <a:gd name="adj" fmla="val 16667"/>
            </a:avLst>
          </a:prstGeom>
          <a:solidFill>
            <a:srgbClr val="D2DFFD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80" name="Text Box 1028"/>
          <p:cNvSpPr txBox="1">
            <a:spLocks noChangeArrowheads="1"/>
          </p:cNvSpPr>
          <p:nvPr/>
        </p:nvSpPr>
        <p:spPr bwMode="auto">
          <a:xfrm>
            <a:off x="2209800" y="1905000"/>
            <a:ext cx="25146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Deliberation</a:t>
            </a:r>
          </a:p>
        </p:txBody>
      </p:sp>
      <p:sp>
        <p:nvSpPr>
          <p:cNvPr id="382981" name="AutoShape 1029"/>
          <p:cNvSpPr>
            <a:spLocks noChangeArrowheads="1"/>
          </p:cNvSpPr>
          <p:nvPr/>
        </p:nvSpPr>
        <p:spPr bwMode="auto">
          <a:xfrm>
            <a:off x="4419600" y="2286000"/>
            <a:ext cx="1447800" cy="304800"/>
          </a:xfrm>
          <a:prstGeom prst="roundRect">
            <a:avLst>
              <a:gd name="adj" fmla="val 16667"/>
            </a:avLst>
          </a:prstGeom>
          <a:solidFill>
            <a:srgbClr val="FD8F89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82" name="Text Box 1030"/>
          <p:cNvSpPr txBox="1">
            <a:spLocks noChangeArrowheads="1"/>
          </p:cNvSpPr>
          <p:nvPr/>
        </p:nvSpPr>
        <p:spPr bwMode="auto">
          <a:xfrm>
            <a:off x="4419600" y="2209800"/>
            <a:ext cx="20574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Dialogue</a:t>
            </a:r>
          </a:p>
        </p:txBody>
      </p:sp>
      <p:sp>
        <p:nvSpPr>
          <p:cNvPr id="382983" name="AutoShape 1031"/>
          <p:cNvSpPr>
            <a:spLocks noChangeArrowheads="1"/>
          </p:cNvSpPr>
          <p:nvPr/>
        </p:nvSpPr>
        <p:spPr bwMode="auto">
          <a:xfrm>
            <a:off x="484188" y="3810000"/>
            <a:ext cx="2411412" cy="304800"/>
          </a:xfrm>
          <a:prstGeom prst="roundRect">
            <a:avLst>
              <a:gd name="adj" fmla="val 16667"/>
            </a:avLst>
          </a:prstGeom>
          <a:solidFill>
            <a:srgbClr val="D2FDE3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84" name="Text Box 1032"/>
          <p:cNvSpPr txBox="1">
            <a:spLocks noChangeArrowheads="1"/>
          </p:cNvSpPr>
          <p:nvPr/>
        </p:nvSpPr>
        <p:spPr bwMode="auto">
          <a:xfrm>
            <a:off x="533400" y="3733800"/>
            <a:ext cx="2535238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Decision-making</a:t>
            </a:r>
          </a:p>
        </p:txBody>
      </p:sp>
      <p:sp>
        <p:nvSpPr>
          <p:cNvPr id="382985" name="AutoShape 1033"/>
          <p:cNvSpPr>
            <a:spLocks noChangeArrowheads="1"/>
          </p:cNvSpPr>
          <p:nvPr/>
        </p:nvSpPr>
        <p:spPr bwMode="auto">
          <a:xfrm>
            <a:off x="381000" y="2789238"/>
            <a:ext cx="2438400" cy="334962"/>
          </a:xfrm>
          <a:prstGeom prst="roundRect">
            <a:avLst>
              <a:gd name="adj" fmla="val 16667"/>
            </a:avLst>
          </a:prstGeom>
          <a:solidFill>
            <a:srgbClr val="FDC0E5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86" name="Text Box 1034"/>
          <p:cNvSpPr txBox="1">
            <a:spLocks noChangeArrowheads="1"/>
          </p:cNvSpPr>
          <p:nvPr/>
        </p:nvSpPr>
        <p:spPr bwMode="auto">
          <a:xfrm>
            <a:off x="455613" y="2743200"/>
            <a:ext cx="2439987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Problem-solving</a:t>
            </a:r>
          </a:p>
        </p:txBody>
      </p:sp>
      <p:sp>
        <p:nvSpPr>
          <p:cNvPr id="382987" name="AutoShape 1035"/>
          <p:cNvSpPr>
            <a:spLocks noChangeArrowheads="1"/>
          </p:cNvSpPr>
          <p:nvPr/>
        </p:nvSpPr>
        <p:spPr bwMode="auto">
          <a:xfrm>
            <a:off x="457200" y="4572000"/>
            <a:ext cx="2362200" cy="457200"/>
          </a:xfrm>
          <a:prstGeom prst="roundRect">
            <a:avLst>
              <a:gd name="adj" fmla="val 16667"/>
            </a:avLst>
          </a:prstGeom>
          <a:solidFill>
            <a:srgbClr val="FDEDAD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88" name="Text Box 1036"/>
          <p:cNvSpPr txBox="1">
            <a:spLocks noChangeArrowheads="1"/>
          </p:cNvSpPr>
          <p:nvPr/>
        </p:nvSpPr>
        <p:spPr bwMode="auto">
          <a:xfrm>
            <a:off x="441325" y="4600575"/>
            <a:ext cx="26670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Creative thinking</a:t>
            </a:r>
          </a:p>
        </p:txBody>
      </p:sp>
      <p:sp>
        <p:nvSpPr>
          <p:cNvPr id="382989" name="AutoShape 1037"/>
          <p:cNvSpPr>
            <a:spLocks noChangeArrowheads="1"/>
          </p:cNvSpPr>
          <p:nvPr/>
        </p:nvSpPr>
        <p:spPr bwMode="auto">
          <a:xfrm>
            <a:off x="6538913" y="3276600"/>
            <a:ext cx="1633537" cy="381000"/>
          </a:xfrm>
          <a:prstGeom prst="roundRect">
            <a:avLst>
              <a:gd name="adj" fmla="val 16667"/>
            </a:avLst>
          </a:prstGeom>
          <a:solidFill>
            <a:srgbClr val="B7FDDE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90" name="Text Box 1038"/>
          <p:cNvSpPr txBox="1">
            <a:spLocks noChangeArrowheads="1"/>
          </p:cNvSpPr>
          <p:nvPr/>
        </p:nvSpPr>
        <p:spPr bwMode="auto">
          <a:xfrm>
            <a:off x="6496050" y="3200400"/>
            <a:ext cx="203835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Discussion</a:t>
            </a:r>
          </a:p>
        </p:txBody>
      </p:sp>
      <p:sp>
        <p:nvSpPr>
          <p:cNvPr id="382991" name="AutoShape 1039"/>
          <p:cNvSpPr>
            <a:spLocks noChangeArrowheads="1"/>
          </p:cNvSpPr>
          <p:nvPr/>
        </p:nvSpPr>
        <p:spPr bwMode="auto">
          <a:xfrm>
            <a:off x="5942013" y="4114800"/>
            <a:ext cx="2897187" cy="381000"/>
          </a:xfrm>
          <a:prstGeom prst="roundRect">
            <a:avLst>
              <a:gd name="adj" fmla="val 16667"/>
            </a:avLst>
          </a:prstGeom>
          <a:solidFill>
            <a:srgbClr val="FDF67E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92" name="Text Box 1040"/>
          <p:cNvSpPr txBox="1">
            <a:spLocks noChangeArrowheads="1"/>
          </p:cNvSpPr>
          <p:nvPr/>
        </p:nvSpPr>
        <p:spPr bwMode="auto">
          <a:xfrm>
            <a:off x="6040438" y="4038600"/>
            <a:ext cx="2874962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Consensus-building</a:t>
            </a:r>
          </a:p>
        </p:txBody>
      </p:sp>
      <p:sp>
        <p:nvSpPr>
          <p:cNvPr id="382993" name="AutoShape 1041"/>
          <p:cNvSpPr>
            <a:spLocks noChangeArrowheads="1"/>
          </p:cNvSpPr>
          <p:nvPr/>
        </p:nvSpPr>
        <p:spPr bwMode="auto">
          <a:xfrm>
            <a:off x="1876425" y="5495925"/>
            <a:ext cx="2381250" cy="371475"/>
          </a:xfrm>
          <a:prstGeom prst="roundRect">
            <a:avLst>
              <a:gd name="adj" fmla="val 16667"/>
            </a:avLst>
          </a:prstGeom>
          <a:solidFill>
            <a:srgbClr val="FDC0B7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94" name="Text Box 1042"/>
          <p:cNvSpPr txBox="1">
            <a:spLocks noChangeArrowheads="1"/>
          </p:cNvSpPr>
          <p:nvPr/>
        </p:nvSpPr>
        <p:spPr bwMode="auto">
          <a:xfrm>
            <a:off x="1828800" y="5448300"/>
            <a:ext cx="25146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Systems thinking</a:t>
            </a:r>
          </a:p>
        </p:txBody>
      </p:sp>
      <p:sp>
        <p:nvSpPr>
          <p:cNvPr id="382995" name="AutoShape 1043"/>
          <p:cNvSpPr>
            <a:spLocks noChangeArrowheads="1"/>
          </p:cNvSpPr>
          <p:nvPr/>
        </p:nvSpPr>
        <p:spPr bwMode="auto">
          <a:xfrm>
            <a:off x="6232525" y="5086350"/>
            <a:ext cx="2225675" cy="352425"/>
          </a:xfrm>
          <a:prstGeom prst="roundRect">
            <a:avLst>
              <a:gd name="adj" fmla="val 16667"/>
            </a:avLst>
          </a:prstGeom>
          <a:solidFill>
            <a:srgbClr val="C0FD9B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96" name="Text Box 1044"/>
          <p:cNvSpPr txBox="1">
            <a:spLocks noChangeArrowheads="1"/>
          </p:cNvSpPr>
          <p:nvPr/>
        </p:nvSpPr>
        <p:spPr bwMode="auto">
          <a:xfrm>
            <a:off x="6248400" y="5029200"/>
            <a:ext cx="23622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Critical thinking</a:t>
            </a:r>
          </a:p>
        </p:txBody>
      </p:sp>
      <p:sp>
        <p:nvSpPr>
          <p:cNvPr id="382997" name="Line 1045"/>
          <p:cNvSpPr>
            <a:spLocks noChangeShapeType="1"/>
          </p:cNvSpPr>
          <p:nvPr/>
        </p:nvSpPr>
        <p:spPr bwMode="auto">
          <a:xfrm>
            <a:off x="2655888" y="3238500"/>
            <a:ext cx="925512" cy="3333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98" name="Line 1046"/>
          <p:cNvSpPr>
            <a:spLocks noChangeShapeType="1"/>
          </p:cNvSpPr>
          <p:nvPr/>
        </p:nvSpPr>
        <p:spPr bwMode="auto">
          <a:xfrm flipV="1">
            <a:off x="2895600" y="4486275"/>
            <a:ext cx="898525" cy="3905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2999" name="Line 1047"/>
          <p:cNvSpPr>
            <a:spLocks noChangeShapeType="1"/>
          </p:cNvSpPr>
          <p:nvPr/>
        </p:nvSpPr>
        <p:spPr bwMode="auto">
          <a:xfrm>
            <a:off x="2943225" y="4010025"/>
            <a:ext cx="4857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0" name="Line 1048"/>
          <p:cNvSpPr>
            <a:spLocks noChangeShapeType="1"/>
          </p:cNvSpPr>
          <p:nvPr/>
        </p:nvSpPr>
        <p:spPr bwMode="auto">
          <a:xfrm flipH="1" flipV="1">
            <a:off x="5486400" y="4114800"/>
            <a:ext cx="455613" cy="76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1" name="Line 1049"/>
          <p:cNvSpPr>
            <a:spLocks noChangeShapeType="1"/>
          </p:cNvSpPr>
          <p:nvPr/>
        </p:nvSpPr>
        <p:spPr bwMode="auto">
          <a:xfrm flipH="1">
            <a:off x="4876800" y="2667000"/>
            <a:ext cx="227013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2" name="Line 1050"/>
          <p:cNvSpPr>
            <a:spLocks noChangeShapeType="1"/>
          </p:cNvSpPr>
          <p:nvPr/>
        </p:nvSpPr>
        <p:spPr bwMode="auto">
          <a:xfrm flipV="1">
            <a:off x="3581400" y="4495800"/>
            <a:ext cx="533400" cy="9048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3" name="Line 1051"/>
          <p:cNvSpPr>
            <a:spLocks noChangeShapeType="1"/>
          </p:cNvSpPr>
          <p:nvPr/>
        </p:nvSpPr>
        <p:spPr bwMode="auto">
          <a:xfrm flipH="1" flipV="1">
            <a:off x="5334000" y="4638675"/>
            <a:ext cx="920750" cy="5143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4" name="Line 1052"/>
          <p:cNvSpPr>
            <a:spLocks noChangeShapeType="1"/>
          </p:cNvSpPr>
          <p:nvPr/>
        </p:nvSpPr>
        <p:spPr bwMode="auto">
          <a:xfrm>
            <a:off x="3581400" y="2362200"/>
            <a:ext cx="3810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5" name="Line 1053"/>
          <p:cNvSpPr>
            <a:spLocks noChangeShapeType="1"/>
          </p:cNvSpPr>
          <p:nvPr/>
        </p:nvSpPr>
        <p:spPr bwMode="auto">
          <a:xfrm flipH="1">
            <a:off x="5638800" y="3505200"/>
            <a:ext cx="914400" cy="152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06" name="Rectangle 1054"/>
          <p:cNvSpPr>
            <a:spLocks noChangeArrowheads="1"/>
          </p:cNvSpPr>
          <p:nvPr/>
        </p:nvSpPr>
        <p:spPr bwMode="auto">
          <a:xfrm>
            <a:off x="4367213" y="3271838"/>
            <a:ext cx="1841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aseline="30000">
              <a:latin typeface="Arial" pitchFamily="-108" charset="0"/>
            </a:endParaRPr>
          </a:p>
        </p:txBody>
      </p:sp>
      <p:sp>
        <p:nvSpPr>
          <p:cNvPr id="383007" name="Rectangle 1055"/>
          <p:cNvSpPr>
            <a:spLocks noChangeArrowheads="1"/>
          </p:cNvSpPr>
          <p:nvPr/>
        </p:nvSpPr>
        <p:spPr bwMode="auto">
          <a:xfrm>
            <a:off x="3859213" y="3506788"/>
            <a:ext cx="184150" cy="4572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 b="0">
              <a:latin typeface="Times New Roman" pitchFamily="-108" charset="0"/>
            </a:endParaRPr>
          </a:p>
        </p:txBody>
      </p:sp>
      <p:pic>
        <p:nvPicPr>
          <p:cNvPr id="383008" name="Picture 1056" descr=" burst.gif                                                      0001CD93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971800"/>
            <a:ext cx="3200400" cy="1828800"/>
          </a:xfrm>
          <a:prstGeom prst="rect">
            <a:avLst/>
          </a:prstGeom>
          <a:noFill/>
        </p:spPr>
      </p:pic>
      <p:sp>
        <p:nvSpPr>
          <p:cNvPr id="383009" name="Text Box 1057"/>
          <p:cNvSpPr txBox="1">
            <a:spLocks noChangeArrowheads="1"/>
          </p:cNvSpPr>
          <p:nvPr/>
        </p:nvSpPr>
        <p:spPr bwMode="auto">
          <a:xfrm>
            <a:off x="3276600" y="3557588"/>
            <a:ext cx="2487613" cy="457200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and" charset="0"/>
              </a:rPr>
              <a:t>Choice-creating</a:t>
            </a:r>
          </a:p>
        </p:txBody>
      </p:sp>
      <p:sp>
        <p:nvSpPr>
          <p:cNvPr id="383010" name="AutoShape 1058"/>
          <p:cNvSpPr>
            <a:spLocks noChangeArrowheads="1"/>
          </p:cNvSpPr>
          <p:nvPr/>
        </p:nvSpPr>
        <p:spPr bwMode="auto">
          <a:xfrm>
            <a:off x="6400800" y="2438400"/>
            <a:ext cx="1752600" cy="304800"/>
          </a:xfrm>
          <a:prstGeom prst="roundRect">
            <a:avLst>
              <a:gd name="adj" fmla="val 16667"/>
            </a:avLst>
          </a:prstGeom>
          <a:solidFill>
            <a:srgbClr val="BFFF7E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11" name="Text Box 1059"/>
          <p:cNvSpPr txBox="1">
            <a:spLocks noChangeArrowheads="1"/>
          </p:cNvSpPr>
          <p:nvPr/>
        </p:nvSpPr>
        <p:spPr bwMode="auto">
          <a:xfrm>
            <a:off x="6400800" y="2362200"/>
            <a:ext cx="20574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Negotiation</a:t>
            </a:r>
          </a:p>
        </p:txBody>
      </p:sp>
      <p:sp>
        <p:nvSpPr>
          <p:cNvPr id="383012" name="Line 1060"/>
          <p:cNvSpPr>
            <a:spLocks noChangeShapeType="1"/>
          </p:cNvSpPr>
          <p:nvPr/>
        </p:nvSpPr>
        <p:spPr bwMode="auto">
          <a:xfrm flipH="1">
            <a:off x="5486400" y="2743200"/>
            <a:ext cx="989013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13" name="AutoShape 1061"/>
          <p:cNvSpPr>
            <a:spLocks noChangeArrowheads="1"/>
          </p:cNvSpPr>
          <p:nvPr/>
        </p:nvSpPr>
        <p:spPr bwMode="auto">
          <a:xfrm>
            <a:off x="4724400" y="5638800"/>
            <a:ext cx="1600200" cy="381000"/>
          </a:xfrm>
          <a:prstGeom prst="roundRect">
            <a:avLst>
              <a:gd name="adj" fmla="val 16667"/>
            </a:avLst>
          </a:prstGeom>
          <a:solidFill>
            <a:srgbClr val="D2DFFD"/>
          </a:solidFill>
          <a:ln w="25400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3014" name="Text Box 1062"/>
          <p:cNvSpPr txBox="1">
            <a:spLocks noChangeArrowheads="1"/>
          </p:cNvSpPr>
          <p:nvPr/>
        </p:nvSpPr>
        <p:spPr bwMode="auto">
          <a:xfrm>
            <a:off x="4724400" y="5562600"/>
            <a:ext cx="1828800" cy="4349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/>
              <a:t>Reasoning</a:t>
            </a:r>
          </a:p>
        </p:txBody>
      </p:sp>
      <p:sp>
        <p:nvSpPr>
          <p:cNvPr id="383015" name="Line 1063"/>
          <p:cNvSpPr>
            <a:spLocks noChangeShapeType="1"/>
          </p:cNvSpPr>
          <p:nvPr/>
        </p:nvSpPr>
        <p:spPr bwMode="auto">
          <a:xfrm flipH="1" flipV="1">
            <a:off x="4724400" y="4495800"/>
            <a:ext cx="1524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“Dynamic Facilitation” </a:t>
            </a:r>
            <a:br>
              <a:rPr lang="en-US">
                <a:solidFill>
                  <a:srgbClr val="6E0000"/>
                </a:solidFill>
              </a:rPr>
            </a:br>
            <a:r>
              <a:rPr lang="en-US">
                <a:solidFill>
                  <a:srgbClr val="6E0000"/>
                </a:solidFill>
              </a:rPr>
              <a:t>assures Choice-creating</a:t>
            </a:r>
            <a:endParaRPr lang="en-US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315200" cy="3810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It’s different because it follows energy more than an agenda or guidelines … with no judgment</a:t>
            </a: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It uses four charts:</a:t>
            </a:r>
            <a:endParaRPr lang="en-US" sz="1800"/>
          </a:p>
          <a:p>
            <a:pPr lvl="1">
              <a:lnSpc>
                <a:spcPct val="80000"/>
              </a:lnSpc>
            </a:pPr>
            <a:r>
              <a:rPr lang="en-US" sz="2400"/>
              <a:t>Solutions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Concerns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Data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Problem-statements</a:t>
            </a:r>
          </a:p>
          <a:p>
            <a:pPr>
              <a:lnSpc>
                <a:spcPct val="80000"/>
              </a:lnSpc>
            </a:pPr>
            <a:r>
              <a:rPr lang="en-US" sz="1800"/>
              <a:t>It can seem chaotic but achieves magic through shifts &amp; breakthroughs</a:t>
            </a:r>
          </a:p>
          <a:p>
            <a:pPr>
              <a:lnSpc>
                <a:spcPct val="80000"/>
              </a:lnSpc>
            </a:pPr>
            <a:r>
              <a:rPr lang="en-US" sz="1800"/>
              <a:t>People reach unanimous conclusions 		        in the spirit of “We”</a:t>
            </a:r>
          </a:p>
        </p:txBody>
      </p:sp>
      <p:grpSp>
        <p:nvGrpSpPr>
          <p:cNvPr id="384004" name="Group 4"/>
          <p:cNvGrpSpPr>
            <a:grpSpLocks/>
          </p:cNvGrpSpPr>
          <p:nvPr/>
        </p:nvGrpSpPr>
        <p:grpSpPr bwMode="auto">
          <a:xfrm>
            <a:off x="6324600" y="5208588"/>
            <a:ext cx="1819275" cy="1192212"/>
            <a:chOff x="3606" y="3120"/>
            <a:chExt cx="1712" cy="1122"/>
          </a:xfrm>
        </p:grpSpPr>
        <p:pic>
          <p:nvPicPr>
            <p:cNvPr id="384005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16" y="3120"/>
              <a:ext cx="422" cy="930"/>
            </a:xfrm>
            <a:prstGeom prst="rect">
              <a:avLst/>
            </a:prstGeom>
            <a:noFill/>
          </p:spPr>
        </p:pic>
        <p:pic>
          <p:nvPicPr>
            <p:cNvPr id="384006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96" y="3120"/>
              <a:ext cx="422" cy="930"/>
            </a:xfrm>
            <a:prstGeom prst="rect">
              <a:avLst/>
            </a:prstGeom>
            <a:noFill/>
          </p:spPr>
        </p:pic>
        <p:pic>
          <p:nvPicPr>
            <p:cNvPr id="384007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38" y="3216"/>
              <a:ext cx="422" cy="930"/>
            </a:xfrm>
            <a:prstGeom prst="rect">
              <a:avLst/>
            </a:prstGeom>
            <a:noFill/>
          </p:spPr>
        </p:pic>
        <p:pic>
          <p:nvPicPr>
            <p:cNvPr id="384008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06" y="3312"/>
              <a:ext cx="422" cy="930"/>
            </a:xfrm>
            <a:prstGeom prst="rect">
              <a:avLst/>
            </a:prstGeom>
            <a:noFill/>
          </p:spPr>
        </p:pic>
        <p:pic>
          <p:nvPicPr>
            <p:cNvPr id="384009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12" y="3216"/>
              <a:ext cx="479" cy="8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9650" y="533400"/>
            <a:ext cx="7162800" cy="1143000"/>
          </a:xfrm>
        </p:spPr>
        <p:txBody>
          <a:bodyPr/>
          <a:lstStyle/>
          <a:p>
            <a:r>
              <a:rPr lang="en-US">
                <a:solidFill>
                  <a:srgbClr val="6E0000"/>
                </a:solidFill>
              </a:rPr>
              <a:t>“We the People” requires all of us solving big issues together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We take “time out!” and face the Big issues</a:t>
            </a:r>
          </a:p>
          <a:p>
            <a:pPr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The conversation is choice-creating 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Unanimous win/win conclusions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Systemic, thoughtful solutions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Individuals grow in capability and uniqueness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The spirit of community </a:t>
            </a:r>
          </a:p>
          <a:p>
            <a:pPr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Also required: 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A few of us can start it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Low cost/risk</a:t>
            </a:r>
          </a:p>
          <a:p>
            <a:pPr lvl="1">
              <a:lnSpc>
                <a:spcPct val="80000"/>
              </a:lnSpc>
              <a:buFont typeface="Wingdings" pitchFamily="-108" charset="2"/>
              <a:buChar char="§"/>
            </a:pPr>
            <a:r>
              <a:rPr lang="en-US" sz="2000"/>
              <a:t>It’s ongoing</a:t>
            </a:r>
          </a:p>
        </p:txBody>
      </p:sp>
      <p:pic>
        <p:nvPicPr>
          <p:cNvPr id="319493" name="Picture 5" descr="affinity.gif                                                   00028128Michaels Stuff                 B6C407C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4800600"/>
            <a:ext cx="1385888" cy="1522413"/>
          </a:xfrm>
          <a:prstGeom prst="rect">
            <a:avLst/>
          </a:prstGeom>
          <a:noFill/>
        </p:spPr>
      </p:pic>
      <p:pic>
        <p:nvPicPr>
          <p:cNvPr id="319494" name="Picture 6" descr="&#10;facil1.gif                                                     00028128Michaels Stuff                 B6C407CE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5181600"/>
            <a:ext cx="633413" cy="114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474747"/>
      </a:accent1>
      <a:accent2>
        <a:srgbClr val="DADADA"/>
      </a:accent2>
      <a:accent3>
        <a:srgbClr val="FFFFFF"/>
      </a:accent3>
      <a:accent4>
        <a:srgbClr val="000000"/>
      </a:accent4>
      <a:accent5>
        <a:srgbClr val="B1B1B1"/>
      </a:accent5>
      <a:accent6>
        <a:srgbClr val="C5C5C5"/>
      </a:accent6>
      <a:hlink>
        <a:srgbClr val="000000"/>
      </a:hlink>
      <a:folHlink>
        <a:srgbClr val="919191"/>
      </a:folHlink>
    </a:clrScheme>
    <a:fontScheme name="Blank Presentatio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entury Gothic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40544</TotalTime>
  <Words>1164</Words>
  <Application>Microsoft Macintosh PowerPoint</Application>
  <PresentationFormat>Letter Paper (8.5x11 in)</PresentationFormat>
  <Paragraphs>154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Times</vt:lpstr>
      <vt:lpstr>Century Gothic</vt:lpstr>
      <vt:lpstr>Monotype Sorts</vt:lpstr>
      <vt:lpstr>Gill Sans</vt:lpstr>
      <vt:lpstr>Gill Sans Light</vt:lpstr>
      <vt:lpstr>Arial</vt:lpstr>
      <vt:lpstr>Times New Roman</vt:lpstr>
      <vt:lpstr>Sand</vt:lpstr>
      <vt:lpstr>Wingdings</vt:lpstr>
      <vt:lpstr>Helvetica</vt:lpstr>
      <vt:lpstr>Blank Presentation</vt:lpstr>
      <vt:lpstr>The Wisdom Council creates a “We the People” </vt:lpstr>
      <vt:lpstr>Society is facing  BIG problems</vt:lpstr>
      <vt:lpstr>“To transform the problems of our society “we need to…”</vt:lpstr>
      <vt:lpstr> There are different “We’s.” One is crucial!</vt:lpstr>
      <vt:lpstr>“We the People” is </vt:lpstr>
      <vt:lpstr>“We the People” requires the kind of thinking ...</vt:lpstr>
      <vt:lpstr>Choice-creating is like dialogue &amp; deliberation … but different</vt:lpstr>
      <vt:lpstr>“Dynamic Facilitation”  assures Choice-creating</vt:lpstr>
      <vt:lpstr>“We the People” requires all of us solving big issues together</vt:lpstr>
      <vt:lpstr>The “Wisdom Council” is proving it can approximate this ideal</vt:lpstr>
      <vt:lpstr>Demonstration of  Dynamic Facilitation</vt:lpstr>
      <vt:lpstr>Review the Demonstration </vt:lpstr>
      <vt:lpstr>Normal meeting processes MUTE Choice-creating</vt:lpstr>
      <vt:lpstr>Dynamic Facilitation opens new doors of possibility</vt:lpstr>
      <vt:lpstr>WC: Pleasantville, NY  Specific strategy for the town</vt:lpstr>
      <vt:lpstr>WC: Rogue Valley OR Changing the town charter</vt:lpstr>
      <vt:lpstr>WC: Victoria BC People taking action</vt:lpstr>
      <vt:lpstr>WC: Wolfurt Austria  National environmental prize</vt:lpstr>
      <vt:lpstr>WC: Elementary School Building a culture of trust</vt:lpstr>
      <vt:lpstr>WC: Dept. of Agriculture  Create a culture of safety</vt:lpstr>
      <vt:lpstr>WC” in a conference “The Great Turning”</vt:lpstr>
      <vt:lpstr>Frequently Asked Questions …</vt:lpstr>
      <vt:lpstr>Sum</vt:lpstr>
      <vt:lpstr>Learn more</vt:lpstr>
    </vt:vector>
  </TitlesOfParts>
  <Company>Jim Rough and Assoc.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Our System Creates our Problems </dc:title>
  <dc:creator>Jim Rough</dc:creator>
  <cp:keywords/>
  <cp:lastModifiedBy>Jim Rough</cp:lastModifiedBy>
  <cp:revision>1217</cp:revision>
  <cp:lastPrinted>2008-09-30T18:54:24Z</cp:lastPrinted>
  <dcterms:created xsi:type="dcterms:W3CDTF">2016-02-19T18:42:00Z</dcterms:created>
  <dcterms:modified xsi:type="dcterms:W3CDTF">2016-02-19T18:53:45Z</dcterms:modified>
</cp:coreProperties>
</file>